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af6e4d367004413" /><Relationship Type="http://schemas.openxmlformats.org/officeDocument/2006/relationships/extended-properties" Target="/docProps/app.xml" Id="R622e1ae769c6455f" /><Relationship Type="http://schemas.openxmlformats.org/officeDocument/2006/relationships/officeDocument" Target="/ppt/presentation.xml" Id="R8a7fb82c7bf942e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b9361b022544feb"/>
  </p:sldMasterIdLst>
  <p:notesMasterIdLst>
    <p:notesMasterId xmlns:r="http://schemas.openxmlformats.org/officeDocument/2006/relationships" r:id="R912ad79bf07b4916"/>
  </p:notesMasterIdLst>
  <p:sldIdLst>
    <p:sldId xmlns:r="http://schemas.openxmlformats.org/officeDocument/2006/relationships" id="256" r:id="Reae087d5206a4cf2"/>
    <p:sldId xmlns:r="http://schemas.openxmlformats.org/officeDocument/2006/relationships" id="257" r:id="Ra6d794f5d2204a16"/>
    <p:sldId xmlns:r="http://schemas.openxmlformats.org/officeDocument/2006/relationships" id="258" r:id="R78239919c7ec4adc"/>
    <p:sldId xmlns:r="http://schemas.openxmlformats.org/officeDocument/2006/relationships" id="259" r:id="R59d85dc87d874801"/>
    <p:sldId xmlns:r="http://schemas.openxmlformats.org/officeDocument/2006/relationships" id="260" r:id="Rbc61d24361944f7e"/>
    <p:sldId xmlns:r="http://schemas.openxmlformats.org/officeDocument/2006/relationships" id="261" r:id="Ra3fb0e39963c4473"/>
    <p:sldId xmlns:r="http://schemas.openxmlformats.org/officeDocument/2006/relationships" id="262" r:id="Rfd7f2af1db12451e"/>
    <p:sldId xmlns:r="http://schemas.openxmlformats.org/officeDocument/2006/relationships" id="263" r:id="R34721430dd07415a"/>
    <p:sldId xmlns:r="http://schemas.openxmlformats.org/officeDocument/2006/relationships" id="264" r:id="R7b443e44f508448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24fe3133aaf4fce" /><Relationship Type="http://schemas.openxmlformats.org/officeDocument/2006/relationships/slideMaster" Target="/ppt/slideMasters/slideMaster1.xml" Id="Rcb9361b022544feb" /><Relationship Type="http://schemas.openxmlformats.org/officeDocument/2006/relationships/notesMaster" Target="/ppt/notesMasters/notesMaster1.xml" Id="R912ad79bf07b4916" /><Relationship Type="http://schemas.openxmlformats.org/officeDocument/2006/relationships/presProps" Target="/ppt/presProps.xml" Id="R5f537dbde7494c8d" /><Relationship Type="http://schemas.openxmlformats.org/officeDocument/2006/relationships/tableStyles" Target="/ppt/tableStyles.xml" Id="R3f501c74a9dc4946" /><Relationship Type="http://schemas.openxmlformats.org/officeDocument/2006/relationships/slide" Target="/ppt/slides/slide1.xml" Id="Reae087d5206a4cf2" /><Relationship Type="http://schemas.openxmlformats.org/officeDocument/2006/relationships/slide" Target="/ppt/slides/slide2.xml" Id="Ra6d794f5d2204a16" /><Relationship Type="http://schemas.openxmlformats.org/officeDocument/2006/relationships/slide" Target="/ppt/slides/slide3.xml" Id="R78239919c7ec4adc" /><Relationship Type="http://schemas.openxmlformats.org/officeDocument/2006/relationships/slide" Target="/ppt/slides/slide4.xml" Id="R59d85dc87d874801" /><Relationship Type="http://schemas.openxmlformats.org/officeDocument/2006/relationships/slide" Target="/ppt/slides/slide5.xml" Id="Rbc61d24361944f7e" /><Relationship Type="http://schemas.openxmlformats.org/officeDocument/2006/relationships/slide" Target="/ppt/slides/slide6.xml" Id="Ra3fb0e39963c4473" /><Relationship Type="http://schemas.openxmlformats.org/officeDocument/2006/relationships/slide" Target="/ppt/slides/slide7.xml" Id="Rfd7f2af1db12451e" /><Relationship Type="http://schemas.openxmlformats.org/officeDocument/2006/relationships/slide" Target="/ppt/slides/slide8.xml" Id="R34721430dd07415a" /><Relationship Type="http://schemas.openxmlformats.org/officeDocument/2006/relationships/slide" Target="/ppt/slides/slide9.xml" Id="R7b443e44f508448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64905e7e9a04ac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1d11cbcd0b4462a" /><Relationship Type="http://schemas.openxmlformats.org/officeDocument/2006/relationships/notesMaster" Target="/ppt/notesMasters/notesMaster1.xml" Id="Rdd0a930877ac4ea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995e1c0d379433b" /><Relationship Type="http://schemas.openxmlformats.org/officeDocument/2006/relationships/notesMaster" Target="/ppt/notesMasters/notesMaster1.xml" Id="Rea49e92a7345485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0ccd21b1e7f4362" /><Relationship Type="http://schemas.openxmlformats.org/officeDocument/2006/relationships/notesMaster" Target="/ppt/notesMasters/notesMaster1.xml" Id="R956c18f51d554af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94a1f29859a4b1c" /><Relationship Type="http://schemas.openxmlformats.org/officeDocument/2006/relationships/notesMaster" Target="/ppt/notesMasters/notesMaster1.xml" Id="R1539f96dd4f84f3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c041385dfa54bc9" /><Relationship Type="http://schemas.openxmlformats.org/officeDocument/2006/relationships/notesMaster" Target="/ppt/notesMasters/notesMaster1.xml" Id="R1eb4f52a9085494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f2bb526e5d04ae5" /><Relationship Type="http://schemas.openxmlformats.org/officeDocument/2006/relationships/notesMaster" Target="/ppt/notesMasters/notesMaster1.xml" Id="R49d2916c6e18487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2787a6562654230" /><Relationship Type="http://schemas.openxmlformats.org/officeDocument/2006/relationships/notesMaster" Target="/ppt/notesMasters/notesMaster1.xml" Id="Rd6e4bcb57e6a448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6752a39834e408d" /><Relationship Type="http://schemas.openxmlformats.org/officeDocument/2006/relationships/notesMaster" Target="/ppt/notesMasters/notesMaster1.xml" Id="R619a5d7dd0494d2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e5a95a280494207" /><Relationship Type="http://schemas.openxmlformats.org/officeDocument/2006/relationships/notesMaster" Target="/ppt/notesMasters/notesMaster1.xml" Id="R3b44d0819f24499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Адресат: СП «Черевковская библиотека», СП «Красноборская детская библиотека»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Кратко назвать маршрут встречи. Базовый сценарий можно провести без презентации.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Ведущий: Лес можно читать как книгу. Следы, звуки, шишки, перья и погрызенная кора — это его буквы.</a:t>
            </a:r>
          </a:p>
          <a:p xmlns:a="http://schemas.openxmlformats.org/drawingml/2006/main">
            <a:r>
              <a:t>Ведущий: Сегодня учимся замечать их и вести себя так, чтобы после нас лес оставался живым.</a:t>
            </a:r>
          </a:p>
          <a:p xmlns:a="http://schemas.openxmlformats.org/drawingml/2006/main">
            <a:r>
              <a:t>Действие: Показать книги.</a:t>
            </a:r>
          </a:p>
          <a:p xmlns:a="http://schemas.openxmlformats.org/drawingml/2006/main">
            <a:r>
              <a:t>Действие: Спросить, какой лесной знак участники замечали сами.</a:t>
            </a:r>
          </a:p>
          <a:p xmlns:a="http://schemas.openxmlformats.org/drawingml/2006/main">
            <a:r>
              <a:t>Переход: Перейти к следам.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Ведущий: Я описываю след. Команда поднимает карточку животного и объясняет, какая деталь помогла.</a:t>
            </a:r>
          </a:p>
          <a:p xmlns:a="http://schemas.openxmlformats.org/drawingml/2006/main">
            <a:r>
              <a:t>Ведущий: Если сомневаетесь, найдите подтверждение в атласе.</a:t>
            </a:r>
          </a:p>
          <a:p xmlns:a="http://schemas.openxmlformats.org/drawingml/2006/main">
            <a:r>
              <a:t>Действие: Провести четыре описания.</a:t>
            </a:r>
          </a:p>
          <a:p xmlns:a="http://schemas.openxmlformats.org/drawingml/2006/main">
            <a:r>
              <a:t>Действие: После каждого показать страницу справочника.</a:t>
            </a:r>
          </a:p>
          <a:p xmlns:a="http://schemas.openxmlformats.org/drawingml/2006/main">
            <a:r>
              <a:t>Переход: Подчеркнуть, что след требует проверки, а не догадки.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Ведущий: Покажите зелёную карточку, если согласны, и красную, если нет.</a:t>
            </a:r>
          </a:p>
          <a:p xmlns:a="http://schemas.openxmlformats.org/drawingml/2006/main">
            <a:r>
              <a:t>Ведущий: После ответа называем правило одним предложением.</a:t>
            </a:r>
          </a:p>
          <a:p xmlns:a="http://schemas.openxmlformats.org/drawingml/2006/main">
            <a:r>
              <a:t>Действие: Провести пять утверждений.</a:t>
            </a:r>
          </a:p>
          <a:p xmlns:a="http://schemas.openxmlformats.org/drawingml/2006/main">
            <a:r>
              <a:t>Действие: Уточнить, что при травмированном животном обращаются к взрослому или специалистам.</a:t>
            </a:r>
          </a:p>
          <a:p xmlns:a="http://schemas.openxmlformats.org/drawingml/2006/main">
            <a:r>
              <a:t>Переход: Перейти к ситуациям, где нужно выбрать действие.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Ведущий: Выберите действие, которое не увеличивает опасность.</a:t>
            </a:r>
          </a:p>
          <a:p xmlns:a="http://schemas.openxmlformats.org/drawingml/2006/main">
            <a:r>
              <a:t>Ведущий: Объяснение должно начинаться словами: «Это безопаснее, потому что…».</a:t>
            </a:r>
          </a:p>
          <a:p xmlns:a="http://schemas.openxmlformats.org/drawingml/2006/main">
            <a:r>
              <a:t>Действие: Раздать четыре карточки.</a:t>
            </a:r>
          </a:p>
          <a:p xmlns:a="http://schemas.openxmlformats.org/drawingml/2006/main">
            <a:r>
              <a:t>Действие: Выслушать решения и скорректировать рискованные варианты.</a:t>
            </a:r>
          </a:p>
          <a:p xmlns:a="http://schemas.openxmlformats.org/drawingml/2006/main">
            <a:r>
              <a:t>Переход: Собрать правила в общий кодекс.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Ведущий: Каждая команда выбирает одно правило и объясняет его младшему ребёнку простыми словами.</a:t>
            </a:r>
          </a:p>
          <a:p xmlns:a="http://schemas.openxmlformats.org/drawingml/2006/main">
            <a:r>
              <a:t>Ведущий: Мы записываем формулировки без страшных подробностей.</a:t>
            </a:r>
          </a:p>
          <a:p xmlns:a="http://schemas.openxmlformats.org/drawingml/2006/main">
            <a:r>
              <a:t>Действие: Составить общий лист.</a:t>
            </a:r>
          </a:p>
          <a:p xmlns:a="http://schemas.openxmlformats.org/drawingml/2006/main">
            <a:r>
              <a:t>Действие: Проверить, что формулировки конкретны.</a:t>
            </a:r>
          </a:p>
          <a:p xmlns:a="http://schemas.openxmlformats.org/drawingml/2006/main">
            <a:r>
              <a:t>Переход: Перейти к книжному выбору.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Ведущий: Выберите книгу, которая поможет проверить один сегодняшний ответ.</a:t>
            </a:r>
          </a:p>
          <a:p xmlns:a="http://schemas.openxmlformats.org/drawingml/2006/main">
            <a:r>
              <a:t>Ведущий: Хороший наблюдатель не только смотрит, но и сверяет увиденное с надёжным источником.</a:t>
            </a:r>
          </a:p>
          <a:p xmlns:a="http://schemas.openxmlformats.org/drawingml/2006/main">
            <a:r>
              <a:t>Действие: Предложить книги.</a:t>
            </a:r>
          </a:p>
          <a:p xmlns:a="http://schemas.openxmlformats.org/drawingml/2006/main">
            <a:r>
              <a:t>Действие: Спросить одно правило на выходе.</a:t>
            </a:r>
          </a:p>
          <a:p xmlns:a="http://schemas.openxmlformats.org/drawingml/2006/main">
            <a:r>
              <a:t>Переход: Завершить выдачей книг.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Завершить встречу по сценарию и пригласить участников к книжной выставке.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743eca6a2054b8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8615e2c1ef248bf" /><Relationship Type="http://schemas.openxmlformats.org/officeDocument/2006/relationships/slideLayout" Target="/ppt/slideLayouts/slideLayout1.xml" Id="Rff9acf4aeef7421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f9acf4aeef7421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e33848cbb44c96" /><Relationship Type="http://schemas.openxmlformats.org/officeDocument/2006/relationships/notesSlide" Target="/ppt/notesSlides/notesSlide1.xml" Id="R2f3056d2028245a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9d64daf3244f0b" /><Relationship Type="http://schemas.openxmlformats.org/officeDocument/2006/relationships/notesSlide" Target="/ppt/notesSlides/notesSlide2.xml" Id="Rc4bbbed5fab4421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74e962d66543f9" /><Relationship Type="http://schemas.openxmlformats.org/officeDocument/2006/relationships/notesSlide" Target="/ppt/notesSlides/notesSlide3.xml" Id="R433a75d7e3e1492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ba81cf004f4687" /><Relationship Type="http://schemas.openxmlformats.org/officeDocument/2006/relationships/notesSlide" Target="/ppt/notesSlides/notesSlide4.xml" Id="Reb37c905b53b4d0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0650cd2e024fd0" /><Relationship Type="http://schemas.openxmlformats.org/officeDocument/2006/relationships/notesSlide" Target="/ppt/notesSlides/notesSlide5.xml" Id="Rd9bfeb3b51b94db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bfa057618a4af4" /><Relationship Type="http://schemas.openxmlformats.org/officeDocument/2006/relationships/notesSlide" Target="/ppt/notesSlides/notesSlide6.xml" Id="Rdd1cf91992b94d2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4c595141b2467c" /><Relationship Type="http://schemas.openxmlformats.org/officeDocument/2006/relationships/notesSlide" Target="/ppt/notesSlides/notesSlide7.xml" Id="R254784d369164e8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80b39013364fd7" /><Relationship Type="http://schemas.openxmlformats.org/officeDocument/2006/relationships/notesSlide" Target="/ppt/notesSlides/notesSlide8.xml" Id="Ra751219eec81466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b1a514786f4dd1" /><Relationship Type="http://schemas.openxmlformats.org/officeDocument/2006/relationships/notesSlide" Target="/ppt/notesSlides/notesSlide9.xml" Id="Rf10c8a0947fa4e6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E5D4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1C5618-4C8C-4430-9936-9B1E7196C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1143000"/>
            <a:ext cx="10334625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b">
            <a:noAutofit/>
          </a:bodyPr>
          <a:lstStyle xmlns:a="http://schemas.openxmlformats.org/drawingml/2006/main"/>
          <a:p xmlns:a="http://schemas.openxmlformats.org/drawingml/2006/main">
            <a:pPr algn="l">
              <a:defRPr sz="3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Лесные истории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C7D477-3FF5-4042-8BA2-96C23E5A9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238500"/>
            <a:ext cx="80962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EDF5EE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EDF5EE"/>
                </a:solidFill>
                <a:latin typeface="DejaVu Sans"/>
                <a:ea typeface="DejaVu Sans"/>
                <a:cs typeface="DejaVu Sans"/>
              </a:rPr>
              <a:t>Экологический час</a:t>
            </a:r>
          </a:p>
          <a:p xmlns:a="http://schemas.openxmlformats.org/drawingml/2006/main">
            <a:pPr algn="l">
              <a:defRPr sz="1875" b="0">
                <a:solidFill>
                  <a:srgbClr val="EDF5EE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EDF5EE"/>
                </a:solidFill>
                <a:latin typeface="DejaVu Sans"/>
                <a:ea typeface="DejaVu Sans"/>
                <a:cs typeface="DejaVu Sans"/>
              </a:rPr>
              <a:t>Дети 7–11 лет</a:t>
            </a:r>
          </a:p>
          <a:p xmlns:a="http://schemas.openxmlformats.org/drawingml/2006/main">
            <a:pPr algn="l">
              <a:defRPr sz="1875" b="0">
                <a:solidFill>
                  <a:srgbClr val="EDF5EE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EDF5EE"/>
                </a:solidFill>
                <a:latin typeface="DejaVu Sans"/>
                <a:ea typeface="DejaVu Sans"/>
                <a:cs typeface="DejaVu Sans"/>
              </a:rPr>
              <a:t>35 минут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7E137C7-99F3-4E78-BF82-8E77A9767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619750"/>
            <a:ext cx="7810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92B579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92B579"/>
                </a:solidFill>
                <a:latin typeface="DejaVu Sans"/>
                <a:ea typeface="DejaVu Sans"/>
                <a:cs typeface="DejaVu Sans"/>
              </a:rPr>
              <a:t>МБУ «Красноборская библиотечная система»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F2D859-1217-4144-8749-8C4353AED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3667125"/>
            <a:ext cx="17145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6600" b="1">
                <a:solidFill>
                  <a:srgbClr val="92B579"/>
                </a:solidFill>
                <a:latin typeface="DejaVu Sans"/>
                <a:ea typeface="DejaVu Sans"/>
                <a:cs typeface="DejaVu Sans"/>
              </a:defRPr>
            </a:pPr>
            <a:r>
              <a:rPr sz="6600" b="1">
                <a:solidFill>
                  <a:srgbClr val="92B579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86185471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DF5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536B8A-D1A9-4A02-87E3-BE02BE2F7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57200"/>
            <a:ext cx="10287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1D2E25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1D2E25"/>
                </a:solidFill>
                <a:latin typeface="DejaVu Sans"/>
                <a:ea typeface="DejaVu Sans"/>
                <a:cs typeface="DejaVu Sans"/>
              </a:rPr>
              <a:t>Сегодня на встрече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CD5E76-3540-4AA3-B0DD-176B32257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428750"/>
            <a:ext cx="9906000" cy="428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marL="279400" indent="-127000">
              <a:spcAft>
                <a:spcPts val="1000"/>
              </a:spcAft>
              <a:buChar char="•"/>
              <a:defRPr sz="1725">
                <a:solidFill>
                  <a:srgbClr val="1D2E25"/>
                </a:solidFill>
                <a:latin typeface="DejaVu Sans"/>
                <a:ea typeface="DejaVu Sans"/>
                <a:cs typeface="DejaVu Sans"/>
              </a:defRPr>
            </a:pPr>
            <a:r>
              <a:rPr sz="1725">
                <a:solidFill>
                  <a:srgbClr val="1D2E25"/>
                </a:solidFill>
                <a:latin typeface="DejaVu Sans"/>
                <a:ea typeface="DejaVu Sans"/>
                <a:cs typeface="DejaVu Sans"/>
              </a:rPr>
              <a:t>Вступление</a:t>
            </a:r>
          </a:p>
          <a:p xmlns:a="http://schemas.openxmlformats.org/drawingml/2006/main">
            <a:pPr marL="279400" indent="-127000">
              <a:spcAft>
                <a:spcPts val="1000"/>
              </a:spcAft>
              <a:buChar char="•"/>
              <a:defRPr sz="1725">
                <a:solidFill>
                  <a:srgbClr val="1D2E25"/>
                </a:solidFill>
                <a:latin typeface="DejaVu Sans"/>
                <a:ea typeface="DejaVu Sans"/>
                <a:cs typeface="DejaVu Sans"/>
              </a:defRPr>
            </a:pPr>
            <a:r>
              <a:rPr sz="1725">
                <a:solidFill>
                  <a:srgbClr val="1D2E25"/>
                </a:solidFill>
                <a:latin typeface="DejaVu Sans"/>
                <a:ea typeface="DejaVu Sans"/>
                <a:cs typeface="DejaVu Sans"/>
              </a:rPr>
              <a:t>Игра Чей след</a:t>
            </a:r>
          </a:p>
          <a:p xmlns:a="http://schemas.openxmlformats.org/drawingml/2006/main">
            <a:pPr marL="279400" indent="-127000">
              <a:spcAft>
                <a:spcPts val="1000"/>
              </a:spcAft>
              <a:buChar char="•"/>
              <a:defRPr sz="1725">
                <a:solidFill>
                  <a:srgbClr val="1D2E25"/>
                </a:solidFill>
                <a:latin typeface="DejaVu Sans"/>
                <a:ea typeface="DejaVu Sans"/>
                <a:cs typeface="DejaVu Sans"/>
              </a:defRPr>
            </a:pPr>
            <a:r>
              <a:rPr sz="1725">
                <a:solidFill>
                  <a:srgbClr val="1D2E25"/>
                </a:solidFill>
                <a:latin typeface="DejaVu Sans"/>
                <a:ea typeface="DejaVu Sans"/>
                <a:cs typeface="DejaVu Sans"/>
              </a:rPr>
              <a:t>Верно или неверно</a:t>
            </a:r>
          </a:p>
          <a:p xmlns:a="http://schemas.openxmlformats.org/drawingml/2006/main">
            <a:pPr marL="279400" indent="-127000">
              <a:spcAft>
                <a:spcPts val="1000"/>
              </a:spcAft>
              <a:buChar char="•"/>
              <a:defRPr sz="1725">
                <a:solidFill>
                  <a:srgbClr val="1D2E25"/>
                </a:solidFill>
                <a:latin typeface="DejaVu Sans"/>
                <a:ea typeface="DejaVu Sans"/>
                <a:cs typeface="DejaVu Sans"/>
              </a:defRPr>
            </a:pPr>
            <a:r>
              <a:rPr sz="1725">
                <a:solidFill>
                  <a:srgbClr val="1D2E25"/>
                </a:solidFill>
                <a:latin typeface="DejaVu Sans"/>
                <a:ea typeface="DejaVu Sans"/>
                <a:cs typeface="DejaVu Sans"/>
              </a:rPr>
              <a:t>Лесные ситуации</a:t>
            </a:r>
          </a:p>
          <a:p xmlns:a="http://schemas.openxmlformats.org/drawingml/2006/main">
            <a:pPr marL="279400" indent="-127000">
              <a:spcAft>
                <a:spcPts val="1000"/>
              </a:spcAft>
              <a:buChar char="•"/>
              <a:defRPr sz="1725">
                <a:solidFill>
                  <a:srgbClr val="1D2E25"/>
                </a:solidFill>
                <a:latin typeface="DejaVu Sans"/>
                <a:ea typeface="DejaVu Sans"/>
                <a:cs typeface="DejaVu Sans"/>
              </a:defRPr>
            </a:pPr>
            <a:r>
              <a:rPr sz="1725">
                <a:solidFill>
                  <a:srgbClr val="1D2E25"/>
                </a:solidFill>
                <a:latin typeface="DejaVu Sans"/>
                <a:ea typeface="DejaVu Sans"/>
                <a:cs typeface="DejaVu Sans"/>
              </a:rPr>
              <a:t>Кодекс читателя леса</a:t>
            </a:r>
          </a:p>
          <a:p xmlns:a="http://schemas.openxmlformats.org/drawingml/2006/main">
            <a:pPr marL="279400" indent="-127000">
              <a:spcAft>
                <a:spcPts val="1000"/>
              </a:spcAft>
              <a:buChar char="•"/>
              <a:defRPr sz="1725">
                <a:solidFill>
                  <a:srgbClr val="1D2E25"/>
                </a:solidFill>
                <a:latin typeface="DejaVu Sans"/>
                <a:ea typeface="DejaVu Sans"/>
                <a:cs typeface="DejaVu Sans"/>
              </a:defRPr>
            </a:pPr>
            <a:r>
              <a:rPr sz="1725">
                <a:solidFill>
                  <a:srgbClr val="1D2E25"/>
                </a:solidFill>
                <a:latin typeface="DejaVu Sans"/>
                <a:ea typeface="DejaVu Sans"/>
                <a:cs typeface="DejaVu Sans"/>
              </a:rPr>
              <a:t>Завершение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34F6837-BB9F-4204-BEF6-28EF20775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238875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2E5D4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E5D45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89122692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DF5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7DDF56-93CF-4E78-8A7D-10BE8DE2B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66750"/>
            <a:ext cx="180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850" b="1">
                <a:solidFill>
                  <a:srgbClr val="92B579"/>
                </a:solidFill>
                <a:latin typeface="DejaVu Sans"/>
                <a:ea typeface="DejaVu Sans"/>
                <a:cs typeface="DejaVu Sans"/>
              </a:defRPr>
            </a:pPr>
            <a:r>
              <a:rPr sz="5850" b="1">
                <a:solidFill>
                  <a:srgbClr val="92B579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C2F309-3F12-45BE-9D3B-8E16F3E16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71500"/>
            <a:ext cx="866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D2E25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D2E25"/>
                </a:solidFill>
                <a:latin typeface="DejaVu Sans"/>
                <a:ea typeface="DejaVu Sans"/>
                <a:cs typeface="DejaVu Sans"/>
              </a:rPr>
              <a:t>Лес как книга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B4283C3-93ED-4C15-87CB-1E9B1C7CA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1476375"/>
            <a:ext cx="1524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350" b="0">
                <a:solidFill>
                  <a:srgbClr val="2E5D45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E5D45"/>
                </a:solidFill>
                <a:latin typeface="DejaVu Sans"/>
                <a:ea typeface="DejaVu Sans"/>
                <a:cs typeface="DejaVu Sans"/>
              </a:rPr>
              <a:t>0–4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494703-72DD-4284-AFCC-EF438DE18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1952625"/>
            <a:ext cx="8429625" cy="3619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1800">
                <a:solidFill>
                  <a:srgbClr val="1D2E25"/>
                </a:solidFill>
                <a:latin typeface="DejaVu Sans"/>
                <a:ea typeface="DejaVu Sans"/>
                <a:cs typeface="DejaVu Sans"/>
              </a:defRPr>
            </a:pPr>
            <a:r>
              <a:rPr sz="1800">
                <a:solidFill>
                  <a:srgbClr val="1D2E25"/>
                </a:solidFill>
                <a:latin typeface="DejaVu Sans"/>
                <a:ea typeface="DejaVu Sans"/>
                <a:cs typeface="DejaVu Sans"/>
              </a:rPr>
              <a:t>Следы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1800">
                <a:solidFill>
                  <a:srgbClr val="1D2E25"/>
                </a:solidFill>
                <a:latin typeface="DejaVu Sans"/>
                <a:ea typeface="DejaVu Sans"/>
                <a:cs typeface="DejaVu Sans"/>
              </a:defRPr>
            </a:pPr>
            <a:r>
              <a:rPr sz="1800">
                <a:solidFill>
                  <a:srgbClr val="1D2E25"/>
                </a:solidFill>
                <a:latin typeface="DejaVu Sans"/>
                <a:ea typeface="DejaVu Sans"/>
                <a:cs typeface="DejaVu Sans"/>
              </a:rPr>
              <a:t>Звуки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1800">
                <a:solidFill>
                  <a:srgbClr val="1D2E25"/>
                </a:solidFill>
                <a:latin typeface="DejaVu Sans"/>
                <a:ea typeface="DejaVu Sans"/>
                <a:cs typeface="DejaVu Sans"/>
              </a:defRPr>
            </a:pPr>
            <a:r>
              <a:rPr sz="1800">
                <a:solidFill>
                  <a:srgbClr val="1D2E25"/>
                </a:solidFill>
                <a:latin typeface="DejaVu Sans"/>
                <a:ea typeface="DejaVu Sans"/>
                <a:cs typeface="DejaVu Sans"/>
              </a:rPr>
              <a:t>Шишки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1800">
                <a:solidFill>
                  <a:srgbClr val="1D2E25"/>
                </a:solidFill>
                <a:latin typeface="DejaVu Sans"/>
                <a:ea typeface="DejaVu Sans"/>
                <a:cs typeface="DejaVu Sans"/>
              </a:defRPr>
            </a:pPr>
            <a:r>
              <a:rPr sz="1800">
                <a:solidFill>
                  <a:srgbClr val="1D2E25"/>
                </a:solidFill>
                <a:latin typeface="DejaVu Sans"/>
                <a:ea typeface="DejaVu Sans"/>
                <a:cs typeface="DejaVu Sans"/>
              </a:rPr>
              <a:t>Перья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1800">
                <a:solidFill>
                  <a:srgbClr val="1D2E25"/>
                </a:solidFill>
                <a:latin typeface="DejaVu Sans"/>
                <a:ea typeface="DejaVu Sans"/>
                <a:cs typeface="DejaVu Sans"/>
              </a:defRPr>
            </a:pPr>
            <a:r>
              <a:rPr sz="1800">
                <a:solidFill>
                  <a:srgbClr val="1D2E25"/>
                </a:solidFill>
                <a:latin typeface="DejaVu Sans"/>
                <a:ea typeface="DejaVu Sans"/>
                <a:cs typeface="DejaVu Sans"/>
              </a:rPr>
              <a:t>Кора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0E5411-2A8C-4D05-9735-7535AB70E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238875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2E5D4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E5D45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78212143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D5F35A-4F33-44AA-8BD3-03E05E1E0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66750"/>
            <a:ext cx="180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850" b="1">
                <a:solidFill>
                  <a:srgbClr val="92B579"/>
                </a:solidFill>
                <a:latin typeface="DejaVu Sans"/>
                <a:ea typeface="DejaVu Sans"/>
                <a:cs typeface="DejaVu Sans"/>
              </a:defRPr>
            </a:pPr>
            <a:r>
              <a:rPr sz="5850" b="1">
                <a:solidFill>
                  <a:srgbClr val="92B579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8FF739-7B33-4B89-9FF1-CE33617F8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71500"/>
            <a:ext cx="866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D2E25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D2E25"/>
                </a:solidFill>
                <a:latin typeface="DejaVu Sans"/>
                <a:ea typeface="DejaVu Sans"/>
                <a:cs typeface="DejaVu Sans"/>
              </a:rPr>
              <a:t>Четыре лесных следа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41C499-EB12-4459-8868-E7A804FD1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1476375"/>
            <a:ext cx="1524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350" b="0">
                <a:solidFill>
                  <a:srgbClr val="2E5D45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E5D45"/>
                </a:solidFill>
                <a:latin typeface="DejaVu Sans"/>
                <a:ea typeface="DejaVu Sans"/>
                <a:cs typeface="DejaVu Sans"/>
              </a:rPr>
              <a:t>4–12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4E6D48-1525-4099-A53F-AA3F2C21F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1952625"/>
            <a:ext cx="8429625" cy="3619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1D2E25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D2E25"/>
                </a:solidFill>
                <a:latin typeface="DejaVu Sans"/>
                <a:ea typeface="DejaVu Sans"/>
                <a:cs typeface="DejaVu Sans"/>
              </a:rPr>
              <a:t>Заяц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1D2E25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D2E25"/>
                </a:solidFill>
                <a:latin typeface="DejaVu Sans"/>
                <a:ea typeface="DejaVu Sans"/>
                <a:cs typeface="DejaVu Sans"/>
              </a:rPr>
              <a:t>Лиса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1D2E25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D2E25"/>
                </a:solidFill>
                <a:latin typeface="DejaVu Sans"/>
                <a:ea typeface="DejaVu Sans"/>
                <a:cs typeface="DejaVu Sans"/>
              </a:rPr>
              <a:t>Дятел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1D2E25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D2E25"/>
                </a:solidFill>
                <a:latin typeface="DejaVu Sans"/>
                <a:ea typeface="DejaVu Sans"/>
                <a:cs typeface="DejaVu Sans"/>
              </a:rPr>
              <a:t>Белка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ED5CDF-6033-433B-9848-B261FA523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238875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2E5D4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E5D45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93777340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DF5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84A21D-7430-40AA-B4D4-4B4B6FE58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66750"/>
            <a:ext cx="180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850" b="1">
                <a:solidFill>
                  <a:srgbClr val="92B579"/>
                </a:solidFill>
                <a:latin typeface="DejaVu Sans"/>
                <a:ea typeface="DejaVu Sans"/>
                <a:cs typeface="DejaVu Sans"/>
              </a:defRPr>
            </a:pPr>
            <a:r>
              <a:rPr sz="5850" b="1">
                <a:solidFill>
                  <a:srgbClr val="92B579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2DCFE2-FC58-4573-B396-6BA89A910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71500"/>
            <a:ext cx="866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D2E25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D2E25"/>
                </a:solidFill>
                <a:latin typeface="DejaVu Sans"/>
                <a:ea typeface="DejaVu Sans"/>
                <a:cs typeface="DejaVu Sans"/>
              </a:rPr>
              <a:t>Безопасное наблюдение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A4AA24C-D48F-4B72-8077-083533544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1476375"/>
            <a:ext cx="1524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350" b="0">
                <a:solidFill>
                  <a:srgbClr val="2E5D45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E5D45"/>
                </a:solidFill>
                <a:latin typeface="DejaVu Sans"/>
                <a:ea typeface="DejaVu Sans"/>
                <a:cs typeface="DejaVu Sans"/>
              </a:rPr>
              <a:t>12–20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414F92-B226-4F47-B6D2-9E7E79195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1952625"/>
            <a:ext cx="8429625" cy="3619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1800">
                <a:solidFill>
                  <a:srgbClr val="1D2E25"/>
                </a:solidFill>
                <a:latin typeface="DejaVu Sans"/>
                <a:ea typeface="DejaVu Sans"/>
                <a:cs typeface="DejaVu Sans"/>
              </a:defRPr>
            </a:pPr>
            <a:r>
              <a:rPr sz="1800">
                <a:solidFill>
                  <a:srgbClr val="1D2E25"/>
                </a:solidFill>
                <a:latin typeface="DejaVu Sans"/>
                <a:ea typeface="DejaVu Sans"/>
                <a:cs typeface="DejaVu Sans"/>
              </a:rPr>
              <a:t>Птенца не уносят без необходимости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1800">
                <a:solidFill>
                  <a:srgbClr val="1D2E25"/>
                </a:solidFill>
                <a:latin typeface="DejaVu Sans"/>
                <a:ea typeface="DejaVu Sans"/>
                <a:cs typeface="DejaVu Sans"/>
              </a:defRPr>
            </a:pPr>
            <a:r>
              <a:rPr sz="1800">
                <a:solidFill>
                  <a:srgbClr val="1D2E25"/>
                </a:solidFill>
                <a:latin typeface="DejaVu Sans"/>
                <a:ea typeface="DejaVu Sans"/>
                <a:cs typeface="DejaVu Sans"/>
              </a:rPr>
              <a:t>Стекло нельзя оставлять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1800">
                <a:solidFill>
                  <a:srgbClr val="1D2E25"/>
                </a:solidFill>
                <a:latin typeface="DejaVu Sans"/>
                <a:ea typeface="DejaVu Sans"/>
                <a:cs typeface="DejaVu Sans"/>
              </a:defRPr>
            </a:pPr>
            <a:r>
              <a:rPr sz="1800">
                <a:solidFill>
                  <a:srgbClr val="1D2E25"/>
                </a:solidFill>
                <a:latin typeface="DejaVu Sans"/>
                <a:ea typeface="DejaVu Sans"/>
                <a:cs typeface="DejaVu Sans"/>
              </a:rPr>
              <a:t>Громкая музыка мешает наблюдению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1800">
                <a:solidFill>
                  <a:srgbClr val="1D2E25"/>
                </a:solidFill>
                <a:latin typeface="DejaVu Sans"/>
                <a:ea typeface="DejaVu Sans"/>
                <a:cs typeface="DejaVu Sans"/>
              </a:defRPr>
            </a:pPr>
            <a:r>
              <a:rPr sz="1800">
                <a:solidFill>
                  <a:srgbClr val="1D2E25"/>
                </a:solidFill>
                <a:latin typeface="DejaVu Sans"/>
                <a:ea typeface="DejaVu Sans"/>
                <a:cs typeface="DejaVu Sans"/>
              </a:rPr>
              <a:t>Дикое животное не кормят с рук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1800">
                <a:solidFill>
                  <a:srgbClr val="1D2E25"/>
                </a:solidFill>
                <a:latin typeface="DejaVu Sans"/>
                <a:ea typeface="DejaVu Sans"/>
                <a:cs typeface="DejaVu Sans"/>
              </a:defRPr>
            </a:pPr>
            <a:r>
              <a:rPr sz="1800">
                <a:solidFill>
                  <a:srgbClr val="1D2E25"/>
                </a:solidFill>
                <a:latin typeface="DejaVu Sans"/>
                <a:ea typeface="DejaVu Sans"/>
                <a:cs typeface="DejaVu Sans"/>
              </a:rPr>
              <a:t>Фотография безопаснее букета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8C946F-8B73-49A0-B00C-B73B44ACF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238875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2E5D4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E5D45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490002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DF5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D8E019-52B9-4E03-8C0B-AB757C4F4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66750"/>
            <a:ext cx="180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850" b="1">
                <a:solidFill>
                  <a:srgbClr val="92B579"/>
                </a:solidFill>
                <a:latin typeface="DejaVu Sans"/>
                <a:ea typeface="DejaVu Sans"/>
                <a:cs typeface="DejaVu Sans"/>
              </a:defRPr>
            </a:pPr>
            <a:r>
              <a:rPr sz="5850" b="1">
                <a:solidFill>
                  <a:srgbClr val="92B579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560EE5-5D6A-47AD-A1D1-2B20C2C07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71500"/>
            <a:ext cx="866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D2E25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D2E25"/>
                </a:solidFill>
                <a:latin typeface="DejaVu Sans"/>
                <a:ea typeface="DejaVu Sans"/>
                <a:cs typeface="DejaVu Sans"/>
              </a:rPr>
              <a:t>Что делать в лесу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470BE2F-F27C-4F10-8556-D4A2E0818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1476375"/>
            <a:ext cx="1524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350" b="0">
                <a:solidFill>
                  <a:srgbClr val="2E5D45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E5D45"/>
                </a:solidFill>
                <a:latin typeface="DejaVu Sans"/>
                <a:ea typeface="DejaVu Sans"/>
                <a:cs typeface="DejaVu Sans"/>
              </a:rPr>
              <a:t>20–27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055EBC-7DB0-4191-8B07-4F0170B18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1952625"/>
            <a:ext cx="8429625" cy="3619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1D2E25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D2E25"/>
                </a:solidFill>
                <a:latin typeface="DejaVu Sans"/>
                <a:ea typeface="DejaVu Sans"/>
                <a:cs typeface="DejaVu Sans"/>
              </a:rPr>
              <a:t>Нашёл гнездо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1D2E25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D2E25"/>
                </a:solidFill>
                <a:latin typeface="DejaVu Sans"/>
                <a:ea typeface="DejaVu Sans"/>
                <a:cs typeface="DejaVu Sans"/>
              </a:rPr>
              <a:t>Увидел неизвестное растение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1D2E25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D2E25"/>
                </a:solidFill>
                <a:latin typeface="DejaVu Sans"/>
                <a:ea typeface="DejaVu Sans"/>
                <a:cs typeface="DejaVu Sans"/>
              </a:rPr>
              <a:t>Заметил мусор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1D2E25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D2E25"/>
                </a:solidFill>
                <a:latin typeface="DejaVu Sans"/>
                <a:ea typeface="DejaVu Sans"/>
                <a:cs typeface="DejaVu Sans"/>
              </a:rPr>
              <a:t>Почувствовал запах дыма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D6A1C2-35B7-4524-9338-2C768E43F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238875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2E5D4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E5D45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62392106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58C788-FD52-4AA7-B667-69A12966D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66750"/>
            <a:ext cx="180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850" b="1">
                <a:solidFill>
                  <a:srgbClr val="92B579"/>
                </a:solidFill>
                <a:latin typeface="DejaVu Sans"/>
                <a:ea typeface="DejaVu Sans"/>
                <a:cs typeface="DejaVu Sans"/>
              </a:defRPr>
            </a:pPr>
            <a:r>
              <a:rPr sz="5850" b="1">
                <a:solidFill>
                  <a:srgbClr val="92B579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C256F7-B0F0-46FF-855D-A94592ED3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71500"/>
            <a:ext cx="866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D2E25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D2E25"/>
                </a:solidFill>
                <a:latin typeface="DejaVu Sans"/>
                <a:ea typeface="DejaVu Sans"/>
                <a:cs typeface="DejaVu Sans"/>
              </a:rPr>
              <a:t>Пять правил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B6283D-31C2-4399-86E6-F9D75F415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1476375"/>
            <a:ext cx="1524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350" b="0">
                <a:solidFill>
                  <a:srgbClr val="2E5D45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E5D45"/>
                </a:solidFill>
                <a:latin typeface="DejaVu Sans"/>
                <a:ea typeface="DejaVu Sans"/>
                <a:cs typeface="DejaVu Sans"/>
              </a:rPr>
              <a:t>27–32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0C8F2D-E848-40CB-B58C-26A15944B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1952625"/>
            <a:ext cx="8429625" cy="3619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1800">
                <a:solidFill>
                  <a:srgbClr val="1D2E25"/>
                </a:solidFill>
                <a:latin typeface="DejaVu Sans"/>
                <a:ea typeface="DejaVu Sans"/>
                <a:cs typeface="DejaVu Sans"/>
              </a:defRPr>
            </a:pPr>
            <a:r>
              <a:rPr sz="1800">
                <a:solidFill>
                  <a:srgbClr val="1D2E25"/>
                </a:solidFill>
                <a:latin typeface="DejaVu Sans"/>
                <a:ea typeface="DejaVu Sans"/>
                <a:cs typeface="DejaVu Sans"/>
              </a:rPr>
              <a:t>Смотри и слушай спокойно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1800">
                <a:solidFill>
                  <a:srgbClr val="1D2E25"/>
                </a:solidFill>
                <a:latin typeface="DejaVu Sans"/>
                <a:ea typeface="DejaVu Sans"/>
                <a:cs typeface="DejaVu Sans"/>
              </a:defRPr>
            </a:pPr>
            <a:r>
              <a:rPr sz="1800">
                <a:solidFill>
                  <a:srgbClr val="1D2E25"/>
                </a:solidFill>
                <a:latin typeface="DejaVu Sans"/>
                <a:ea typeface="DejaVu Sans"/>
                <a:cs typeface="DejaVu Sans"/>
              </a:rPr>
              <a:t>Не трогай гнёзда и неизвестные растения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1800">
                <a:solidFill>
                  <a:srgbClr val="1D2E25"/>
                </a:solidFill>
                <a:latin typeface="DejaVu Sans"/>
                <a:ea typeface="DejaVu Sans"/>
                <a:cs typeface="DejaVu Sans"/>
              </a:defRPr>
            </a:pPr>
            <a:r>
              <a:rPr sz="1800">
                <a:solidFill>
                  <a:srgbClr val="1D2E25"/>
                </a:solidFill>
                <a:latin typeface="DejaVu Sans"/>
                <a:ea typeface="DejaVu Sans"/>
                <a:cs typeface="DejaVu Sans"/>
              </a:rPr>
              <a:t>Уноси мусор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1800">
                <a:solidFill>
                  <a:srgbClr val="1D2E25"/>
                </a:solidFill>
                <a:latin typeface="DejaVu Sans"/>
                <a:ea typeface="DejaVu Sans"/>
                <a:cs typeface="DejaVu Sans"/>
              </a:defRPr>
            </a:pPr>
            <a:r>
              <a:rPr sz="1800">
                <a:solidFill>
                  <a:srgbClr val="1D2E25"/>
                </a:solidFill>
                <a:latin typeface="DejaVu Sans"/>
                <a:ea typeface="DejaVu Sans"/>
                <a:cs typeface="DejaVu Sans"/>
              </a:rPr>
              <a:t>Не разводи огонь там, где запрещено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1800">
                <a:solidFill>
                  <a:srgbClr val="1D2E25"/>
                </a:solidFill>
                <a:latin typeface="DejaVu Sans"/>
                <a:ea typeface="DejaVu Sans"/>
                <a:cs typeface="DejaVu Sans"/>
              </a:defRPr>
            </a:pPr>
            <a:r>
              <a:rPr sz="1800">
                <a:solidFill>
                  <a:srgbClr val="1D2E25"/>
                </a:solidFill>
                <a:latin typeface="DejaVu Sans"/>
                <a:ea typeface="DejaVu Sans"/>
                <a:cs typeface="DejaVu Sans"/>
              </a:rPr>
              <a:t>Проверяй сведения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988C90-AF7E-4270-9B2C-6AE1136CB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238875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2E5D4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E5D45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70786624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EDF5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296D32-B5AB-4D69-A962-58E43A980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66750"/>
            <a:ext cx="180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850" b="1">
                <a:solidFill>
                  <a:srgbClr val="92B579"/>
                </a:solidFill>
                <a:latin typeface="DejaVu Sans"/>
                <a:ea typeface="DejaVu Sans"/>
                <a:cs typeface="DejaVu Sans"/>
              </a:defRPr>
            </a:pPr>
            <a:r>
              <a:rPr sz="5850" b="1">
                <a:solidFill>
                  <a:srgbClr val="92B579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96DB7F-78B0-46F4-904D-B4E2C6AA7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71500"/>
            <a:ext cx="866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D2E25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D2E25"/>
                </a:solidFill>
                <a:latin typeface="DejaVu Sans"/>
                <a:ea typeface="DejaVu Sans"/>
                <a:cs typeface="DejaVu Sans"/>
              </a:rPr>
              <a:t>Книга для следующего наблюдения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4003B9A-011E-4A6F-B22B-D2EF9A04C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1476375"/>
            <a:ext cx="1524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350" b="0">
                <a:solidFill>
                  <a:srgbClr val="2E5D45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E5D45"/>
                </a:solidFill>
                <a:latin typeface="DejaVu Sans"/>
                <a:ea typeface="DejaVu Sans"/>
                <a:cs typeface="DejaVu Sans"/>
              </a:rPr>
              <a:t>32–35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D07326-102C-40B9-B860-E98714942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1952625"/>
            <a:ext cx="8429625" cy="3619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1800">
                <a:solidFill>
                  <a:srgbClr val="1D2E25"/>
                </a:solidFill>
                <a:latin typeface="DejaVu Sans"/>
                <a:ea typeface="DejaVu Sans"/>
                <a:cs typeface="DejaVu Sans"/>
              </a:defRPr>
            </a:pPr>
            <a:r>
              <a:rPr sz="1800">
                <a:solidFill>
                  <a:srgbClr val="1D2E25"/>
                </a:solidFill>
                <a:latin typeface="DejaVu Sans"/>
                <a:ea typeface="DejaVu Sans"/>
                <a:cs typeface="DejaVu Sans"/>
              </a:rPr>
              <a:t>Животные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1800">
                <a:solidFill>
                  <a:srgbClr val="1D2E25"/>
                </a:solidFill>
                <a:latin typeface="DejaVu Sans"/>
                <a:ea typeface="DejaVu Sans"/>
                <a:cs typeface="DejaVu Sans"/>
              </a:defRPr>
            </a:pPr>
            <a:r>
              <a:rPr sz="1800">
                <a:solidFill>
                  <a:srgbClr val="1D2E25"/>
                </a:solidFill>
                <a:latin typeface="DejaVu Sans"/>
                <a:ea typeface="DejaVu Sans"/>
                <a:cs typeface="DejaVu Sans"/>
              </a:rPr>
              <a:t>Птицы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1800">
                <a:solidFill>
                  <a:srgbClr val="1D2E25"/>
                </a:solidFill>
                <a:latin typeface="DejaVu Sans"/>
                <a:ea typeface="DejaVu Sans"/>
                <a:cs typeface="DejaVu Sans"/>
              </a:defRPr>
            </a:pPr>
            <a:r>
              <a:rPr sz="1800">
                <a:solidFill>
                  <a:srgbClr val="1D2E25"/>
                </a:solidFill>
                <a:latin typeface="DejaVu Sans"/>
                <a:ea typeface="DejaVu Sans"/>
                <a:cs typeface="DejaVu Sans"/>
              </a:rPr>
              <a:t>Растения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1800">
                <a:solidFill>
                  <a:srgbClr val="1D2E25"/>
                </a:solidFill>
                <a:latin typeface="DejaVu Sans"/>
                <a:ea typeface="DejaVu Sans"/>
                <a:cs typeface="DejaVu Sans"/>
              </a:defRPr>
            </a:pPr>
            <a:r>
              <a:rPr sz="1800">
                <a:solidFill>
                  <a:srgbClr val="1D2E25"/>
                </a:solidFill>
                <a:latin typeface="DejaVu Sans"/>
                <a:ea typeface="DejaVu Sans"/>
                <a:cs typeface="DejaVu Sans"/>
              </a:rPr>
              <a:t>Следы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1800">
                <a:solidFill>
                  <a:srgbClr val="1D2E25"/>
                </a:solidFill>
                <a:latin typeface="DejaVu Sans"/>
                <a:ea typeface="DejaVu Sans"/>
                <a:cs typeface="DejaVu Sans"/>
              </a:defRPr>
            </a:pPr>
            <a:r>
              <a:rPr sz="1800">
                <a:solidFill>
                  <a:srgbClr val="1D2E25"/>
                </a:solidFill>
                <a:latin typeface="DejaVu Sans"/>
                <a:ea typeface="DejaVu Sans"/>
                <a:cs typeface="DejaVu Sans"/>
              </a:rPr>
              <a:t>Природа Русского Севера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AB0648-7E34-4AC4-B477-8870FB3E3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238875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2E5D4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E5D45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73857096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1D2E2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70BBA3-61BB-4563-88CF-FBBEB25AB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904875"/>
            <a:ext cx="10001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Книжное продолжение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0B962D-6505-4096-91E6-7E5271B17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381250"/>
            <a:ext cx="933450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marL="279400" indent="-127000">
              <a:spcAft>
                <a:spcPts val="1800"/>
              </a:spcAft>
              <a:buChar char="•"/>
              <a:defRPr sz="2250">
                <a:solidFill>
                  <a:srgbClr val="EDF5EE"/>
                </a:solidFill>
                <a:latin typeface="DejaVu Sans"/>
                <a:ea typeface="DejaVu Sans"/>
                <a:cs typeface="DejaVu Sans"/>
              </a:defRPr>
            </a:pPr>
            <a:r>
              <a:rPr sz="2250">
                <a:solidFill>
                  <a:srgbClr val="EDF5EE"/>
                </a:solidFill>
                <a:latin typeface="DejaVu Sans"/>
                <a:ea typeface="DejaVu Sans"/>
                <a:cs typeface="DejaVu Sans"/>
              </a:rPr>
              <a:t>Выберите книгу с выставки</a:t>
            </a:r>
          </a:p>
          <a:p xmlns:a="http://schemas.openxmlformats.org/drawingml/2006/main">
            <a:pPr marL="279400" indent="-127000">
              <a:spcAft>
                <a:spcPts val="1800"/>
              </a:spcAft>
              <a:buChar char="•"/>
              <a:defRPr sz="2250">
                <a:solidFill>
                  <a:srgbClr val="EDF5EE"/>
                </a:solidFill>
                <a:latin typeface="DejaVu Sans"/>
                <a:ea typeface="DejaVu Sans"/>
                <a:cs typeface="DejaVu Sans"/>
              </a:defRPr>
            </a:pPr>
            <a:r>
              <a:rPr sz="2250">
                <a:solidFill>
                  <a:srgbClr val="EDF5EE"/>
                </a:solidFill>
                <a:latin typeface="DejaVu Sans"/>
                <a:ea typeface="DejaVu Sans"/>
                <a:cs typeface="DejaVu Sans"/>
              </a:rPr>
              <a:t>Запишите название и автора</a:t>
            </a:r>
          </a:p>
          <a:p xmlns:a="http://schemas.openxmlformats.org/drawingml/2006/main">
            <a:pPr marL="279400" indent="-127000">
              <a:spcAft>
                <a:spcPts val="1800"/>
              </a:spcAft>
              <a:buChar char="•"/>
              <a:defRPr sz="2250">
                <a:solidFill>
                  <a:srgbClr val="EDF5EE"/>
                </a:solidFill>
                <a:latin typeface="DejaVu Sans"/>
                <a:ea typeface="DejaVu Sans"/>
                <a:cs typeface="DejaVu Sans"/>
              </a:defRPr>
            </a:pPr>
            <a:r>
              <a:rPr sz="2250">
                <a:solidFill>
                  <a:srgbClr val="EDF5EE"/>
                </a:solidFill>
                <a:latin typeface="DejaVu Sans"/>
                <a:ea typeface="DejaVu Sans"/>
                <a:cs typeface="DejaVu Sans"/>
              </a:rPr>
              <a:t>Продолжите разговор дома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E0A1B3E-032F-4D4B-AA50-A13E859AB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5619750"/>
            <a:ext cx="6667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92B579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92B579"/>
                </a:solidFill>
                <a:latin typeface="DejaVu Sans"/>
                <a:ea typeface="DejaVu Sans"/>
                <a:cs typeface="DejaVu Sans"/>
              </a:rPr>
              <a:t>Спасибо за участие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30019A-669F-42F6-96FF-BBC4AAE41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238875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92B5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92B579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192755749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2026-09-17T07:23:10.8500000Z</dcterms:created>
  <dcterms:modified xsi:type="dcterms:W3CDTF">2026-09-17T07:23:10.8500000Z</dcterms:modified>
</coreProperties>
</file>